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26" r:id="rId2"/>
    <p:sldId id="456" r:id="rId3"/>
    <p:sldId id="466" r:id="rId4"/>
    <p:sldId id="424" r:id="rId5"/>
    <p:sldId id="426" r:id="rId6"/>
    <p:sldId id="425" r:id="rId7"/>
    <p:sldId id="420" r:id="rId8"/>
    <p:sldId id="427" r:id="rId9"/>
    <p:sldId id="428" r:id="rId10"/>
    <p:sldId id="429" r:id="rId11"/>
    <p:sldId id="467" r:id="rId12"/>
    <p:sldId id="435" r:id="rId13"/>
    <p:sldId id="436" r:id="rId14"/>
    <p:sldId id="465" r:id="rId15"/>
    <p:sldId id="265" r:id="rId16"/>
    <p:sldId id="331" r:id="rId17"/>
    <p:sldId id="259" r:id="rId18"/>
    <p:sldId id="258" r:id="rId19"/>
  </p:sldIdLst>
  <p:sldSz cx="12192000" cy="6858000"/>
  <p:notesSz cx="6858000" cy="9144000"/>
  <p:defaultTextStyle>
    <a:defPPr>
      <a:defRPr lang="zh-CN"/>
    </a:defPPr>
    <a:lvl1pPr marL="0" lvl="0" indent="0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7875" lvl="1" indent="-150699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446" lvl="2" indent="-303091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016" lvl="3" indent="-455483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6586" lvl="4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3047848" lvl="5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3657418" lvl="6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4266987" lvl="7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4876557" lvl="8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C675"/>
    <a:srgbClr val="FCEFDE"/>
    <a:srgbClr val="E9F5ED"/>
    <a:srgbClr val="0000FF"/>
    <a:srgbClr val="8CAECD"/>
    <a:srgbClr val="E60013"/>
    <a:srgbClr val="D2B81C"/>
    <a:srgbClr val="E2C722"/>
    <a:srgbClr val="EFE188"/>
    <a:srgbClr val="F2E9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5553" autoAdjust="0"/>
  </p:normalViewPr>
  <p:slideViewPr>
    <p:cSldViewPr snapToGrid="0" showGuides="1">
      <p:cViewPr varScale="1">
        <p:scale>
          <a:sx n="113" d="100"/>
          <a:sy n="113" d="100"/>
        </p:scale>
        <p:origin x="546" y="84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EFD8F5-B2C0-4A15-AE24-C643F9DA75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2025/11/17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787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44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01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658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848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418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987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557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  <a:t>1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B1568D65-F29F-4941-8609-C220DFAFB9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9B09B6A6-F22B-C1F8-B687-209CAD1E70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8ED0F8AF-A09C-0A56-5258-1EDBBED2234A}"/>
              </a:ext>
            </a:extLst>
          </p:cNvPr>
          <p:cNvGrpSpPr/>
          <p:nvPr userDrawn="1"/>
        </p:nvGrpSpPr>
        <p:grpSpPr>
          <a:xfrm>
            <a:off x="321626" y="379951"/>
            <a:ext cx="2755222" cy="690552"/>
            <a:chOff x="321626" y="379951"/>
            <a:chExt cx="2755222" cy="690552"/>
          </a:xfrm>
        </p:grpSpPr>
        <p:sp>
          <p:nvSpPr>
            <p:cNvPr id="8" name="Block Arc 15">
              <a:extLst>
                <a:ext uri="{FF2B5EF4-FFF2-40B4-BE49-F238E27FC236}">
                  <a16:creationId xmlns:a16="http://schemas.microsoft.com/office/drawing/2014/main" id="{E76514EF-6F8F-A973-5A48-369B13E485B5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/>
                <a:ea typeface="字魂70号-灵悦黑体"/>
                <a:cs typeface="+mn-cs"/>
                <a:sym typeface="华文细黑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4156DE84-A4B6-CA45-C389-D15FC0C11986}"/>
                </a:ext>
              </a:extLst>
            </p:cNvPr>
            <p:cNvCxnSpPr>
              <a:cxnSpLocks/>
            </p:cNvCxnSpPr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084B81C-1F4D-6F69-852B-AD2D5B4A656B}"/>
                </a:ext>
              </a:extLst>
            </p:cNvPr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/>
                <a:ea typeface="字魂70号-灵悦黑体"/>
                <a:sym typeface="华文细黑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909CE5AD-C381-A9CB-75A2-6861F57FCF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16" name="ïṥlíḋe">
            <a:extLst>
              <a:ext uri="{FF2B5EF4-FFF2-40B4-BE49-F238E27FC236}">
                <a16:creationId xmlns:a16="http://schemas.microsoft.com/office/drawing/2014/main" id="{48505660-5945-EF3D-6925-FD9A00B613BE}"/>
              </a:ext>
            </a:extLst>
          </p:cNvPr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  <a:headEnd/>
            <a:tailE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/>
              <a:ea typeface="字魂70号-灵悦黑体"/>
              <a:cs typeface="+mn-cs"/>
              <a:sym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1935456-3E05-6C96-3905-32CDB42058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4" name="ïṥlíḋe">
            <a:extLst>
              <a:ext uri="{FF2B5EF4-FFF2-40B4-BE49-F238E27FC236}">
                <a16:creationId xmlns:a16="http://schemas.microsoft.com/office/drawing/2014/main" id="{93FBCAA6-7074-6A62-23C0-93190B6BCD64}"/>
              </a:ext>
            </a:extLst>
          </p:cNvPr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  <a:headEnd/>
            <a:tailE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/>
              <a:ea typeface="字魂70号-灵悦黑体"/>
              <a:cs typeface="+mn-cs"/>
              <a:sym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231402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3" r:id="rId2"/>
    <p:sldLayoutId id="2147483668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 ftr="0" dt="0"/>
  <p:txStyles>
    <p:titleStyle>
      <a:lvl1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178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354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532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709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6896" indent="-226896" algn="l" defTabSz="912661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074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1250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427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603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4.jp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12" Type="http://schemas.openxmlformats.org/officeDocument/2006/relationships/image" Target="../media/image43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jpeg"/><Relationship Id="rId11" Type="http://schemas.openxmlformats.org/officeDocument/2006/relationships/image" Target="../media/image42.jpg"/><Relationship Id="rId5" Type="http://schemas.openxmlformats.org/officeDocument/2006/relationships/image" Target="../media/image36.jpeg"/><Relationship Id="rId10" Type="http://schemas.openxmlformats.org/officeDocument/2006/relationships/image" Target="../media/image41.jpg"/><Relationship Id="rId4" Type="http://schemas.openxmlformats.org/officeDocument/2006/relationships/image" Target="../media/image35.jpeg"/><Relationship Id="rId9" Type="http://schemas.openxmlformats.org/officeDocument/2006/relationships/image" Target="../media/image4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jpeg"/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12" Type="http://schemas.openxmlformats.org/officeDocument/2006/relationships/image" Target="../media/image13.png"/><Relationship Id="rId2" Type="http://schemas.openxmlformats.org/officeDocument/2006/relationships/image" Target="../media/image4.png"/><Relationship Id="rId16" Type="http://schemas.microsoft.com/office/2007/relationships/hdphoto" Target="../media/hdphoto2.wdp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microsoft.com/office/2007/relationships/hdphoto" Target="../media/hdphoto1.wdp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4.jpeg"/><Relationship Id="rId7" Type="http://schemas.openxmlformats.org/officeDocument/2006/relationships/image" Target="../media/image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ṩļïḓè">
            <a:extLst>
              <a:ext uri="{FF2B5EF4-FFF2-40B4-BE49-F238E27FC236}">
                <a16:creationId xmlns:a16="http://schemas.microsoft.com/office/drawing/2014/main" id="{73FB27B0-CB07-582B-EC0E-799C487CB6C0}"/>
              </a:ext>
            </a:extLst>
          </p:cNvPr>
          <p:cNvSpPr txBox="1"/>
          <p:nvPr/>
        </p:nvSpPr>
        <p:spPr bwMode="auto">
          <a:xfrm>
            <a:off x="2735916" y="1488205"/>
            <a:ext cx="6720168" cy="833603"/>
          </a:xfrm>
          <a:prstGeom prst="roundRect">
            <a:avLst>
              <a:gd name="adj" fmla="val 50000"/>
            </a:avLst>
          </a:prstGeom>
          <a:solidFill>
            <a:srgbClr val="8EC0B9"/>
          </a:solidFill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sym typeface="华文细黑"/>
              </a:rPr>
              <a:t>第二单元 图形的运动（二）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sym typeface="华文细黑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7A700E6-026E-8A2F-CC2F-A03B4936E654}"/>
              </a:ext>
            </a:extLst>
          </p:cNvPr>
          <p:cNvCxnSpPr>
            <a:cxnSpLocks/>
          </p:cNvCxnSpPr>
          <p:nvPr/>
        </p:nvCxnSpPr>
        <p:spPr>
          <a:xfrm>
            <a:off x="4280452" y="4166541"/>
            <a:ext cx="3631096" cy="0"/>
          </a:xfrm>
          <a:prstGeom prst="line">
            <a:avLst/>
          </a:prstGeom>
          <a:noFill/>
          <a:ln w="38100" cap="flat" cmpd="sng" algn="ctr">
            <a:solidFill>
              <a:srgbClr val="8EC0B9">
                <a:alpha val="65000"/>
              </a:srgbClr>
            </a:solidFill>
            <a:prstDash val="solid"/>
            <a:miter lim="800000"/>
          </a:ln>
          <a:effectLst/>
        </p:spPr>
      </p:cxnSp>
      <p:sp>
        <p:nvSpPr>
          <p:cNvPr id="9" name="矩形 259">
            <a:extLst>
              <a:ext uri="{FF2B5EF4-FFF2-40B4-BE49-F238E27FC236}">
                <a16:creationId xmlns:a16="http://schemas.microsoft.com/office/drawing/2014/main" id="{4683061D-36F8-D8A0-A7DE-041C242694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3334" y="2567066"/>
            <a:ext cx="9753600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800" b="1" spc="600" dirty="0">
                <a:solidFill>
                  <a:schemeClr val="accent2"/>
                </a:solidFill>
                <a:cs typeface="+mn-ea"/>
                <a:sym typeface="华文细黑"/>
              </a:rPr>
              <a:t>小小设计师</a:t>
            </a:r>
            <a:endParaRPr lang="en-US" altLang="zh-CN" sz="8800" b="1" spc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华文细黑"/>
            </a:endParaRPr>
          </a:p>
        </p:txBody>
      </p:sp>
      <p:sp>
        <p:nvSpPr>
          <p:cNvPr id="10" name="矩形 259">
            <a:extLst>
              <a:ext uri="{FF2B5EF4-FFF2-40B4-BE49-F238E27FC236}">
                <a16:creationId xmlns:a16="http://schemas.microsoft.com/office/drawing/2014/main" id="{A1325A73-2ADA-E437-8699-092972357F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378" y="4411800"/>
            <a:ext cx="370324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285750" indent="-285750" algn="ctr" defTabSz="457200" eaLnBrk="1" fontAlgn="auto" hangingPunct="1"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/>
              </a:rPr>
              <a:t>北师</a:t>
            </a:r>
            <a:r>
              <a:rPr lang="en-US" altLang="zh-CN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/>
              </a:rPr>
              <a:t>·</a:t>
            </a: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/>
              </a:rPr>
              <a:t>三年级数学下册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333812AB-066F-4BDE-BF57-C98D699C863B}"/>
              </a:ext>
            </a:extLst>
          </p:cNvPr>
          <p:cNvSpPr/>
          <p:nvPr/>
        </p:nvSpPr>
        <p:spPr>
          <a:xfrm>
            <a:off x="2608264" y="2091391"/>
            <a:ext cx="6121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你创作的徽标有什么特点？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0773AC7-03CD-4BC7-8A0F-F3C07096E282}"/>
              </a:ext>
            </a:extLst>
          </p:cNvPr>
          <p:cNvSpPr/>
          <p:nvPr/>
        </p:nvSpPr>
        <p:spPr>
          <a:xfrm>
            <a:off x="2608265" y="2949603"/>
            <a:ext cx="86163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你运用了哪些已经学过的图形和知识？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F2F631D-6830-4C08-8D19-F24799D30BC9}"/>
              </a:ext>
            </a:extLst>
          </p:cNvPr>
          <p:cNvSpPr/>
          <p:nvPr/>
        </p:nvSpPr>
        <p:spPr>
          <a:xfrm>
            <a:off x="2608265" y="3795601"/>
            <a:ext cx="86163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在设计徽标的过程中你有哪些收获？</a:t>
            </a:r>
          </a:p>
        </p:txBody>
      </p:sp>
      <p:sp>
        <p:nvSpPr>
          <p:cNvPr id="2" name="AutoShape 7">
            <a:extLst>
              <a:ext uri="{FF2B5EF4-FFF2-40B4-BE49-F238E27FC236}">
                <a16:creationId xmlns:a16="http://schemas.microsoft.com/office/drawing/2014/main" id="{EBA93B0F-FDC5-AB1D-CD0D-01F138D193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3906" y="580418"/>
            <a:ext cx="2357844" cy="648552"/>
          </a:xfrm>
          <a:prstGeom prst="roundRect">
            <a:avLst>
              <a:gd name="adj" fmla="val 50000"/>
            </a:avLst>
          </a:prstGeom>
          <a:solidFill>
            <a:srgbClr val="FDD67A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latin typeface="宋体" panose="02010600030101010101" pitchFamily="2" charset="-122"/>
              </a:rPr>
              <a:t>回顾反思</a:t>
            </a:r>
          </a:p>
        </p:txBody>
      </p:sp>
    </p:spTree>
    <p:extLst>
      <p:ext uri="{BB962C8B-B14F-4D97-AF65-F5344CB8AC3E}">
        <p14:creationId xmlns:p14="http://schemas.microsoft.com/office/powerpoint/2010/main" val="492238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E808EA8-EBE2-24CD-EE1E-FFE8F85588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034" y="3427773"/>
            <a:ext cx="2881881" cy="264405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E647993-810B-E7FB-11F4-106E59668E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456" y="3427773"/>
            <a:ext cx="2906638" cy="2644055"/>
          </a:xfrm>
          <a:prstGeom prst="rect">
            <a:avLst/>
          </a:prstGeom>
        </p:spPr>
      </p:pic>
      <p:sp>
        <p:nvSpPr>
          <p:cNvPr id="6" name="圆角矩形 12">
            <a:extLst>
              <a:ext uri="{FF2B5EF4-FFF2-40B4-BE49-F238E27FC236}">
                <a16:creationId xmlns:a16="http://schemas.microsoft.com/office/drawing/2014/main" id="{A587F0BF-F0FC-8EC3-4362-52D1A225AE60}"/>
              </a:ext>
            </a:extLst>
          </p:cNvPr>
          <p:cNvSpPr/>
          <p:nvPr/>
        </p:nvSpPr>
        <p:spPr>
          <a:xfrm>
            <a:off x="900738" y="502481"/>
            <a:ext cx="5801687" cy="2400148"/>
          </a:xfrm>
          <a:prstGeom prst="roundRect">
            <a:avLst>
              <a:gd name="adj" fmla="val 11822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9C15EF-4406-238B-DC33-CB9513F09150}"/>
              </a:ext>
            </a:extLst>
          </p:cNvPr>
          <p:cNvSpPr txBox="1"/>
          <p:nvPr/>
        </p:nvSpPr>
        <p:spPr>
          <a:xfrm>
            <a:off x="1390650" y="575804"/>
            <a:ext cx="5283200" cy="22535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sym typeface="+mn-ea"/>
              </a:rPr>
              <a:t>我设计的徽标运用了轴对称图形，体现了对称之美，图中设计了两个跳跃的人，寓意同学们一起合作，并在艺术节展现风姿。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8" name="图片 7" descr="60">
            <a:extLst>
              <a:ext uri="{FF2B5EF4-FFF2-40B4-BE49-F238E27FC236}">
                <a16:creationId xmlns:a16="http://schemas.microsoft.com/office/drawing/2014/main" id="{E0A78485-9FB1-A9FA-AFD6-3DF237D4E8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37" t="1111" r="13742" b="51852"/>
          <a:stretch>
            <a:fillRect/>
          </a:stretch>
        </p:blipFill>
        <p:spPr>
          <a:xfrm flipH="1">
            <a:off x="333375" y="1109680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80" h="5080">
                <a:moveTo>
                  <a:pt x="2540" y="0"/>
                </a:moveTo>
                <a:cubicBezTo>
                  <a:pt x="3943" y="0"/>
                  <a:pt x="5080" y="1137"/>
                  <a:pt x="5080" y="2540"/>
                </a:cubicBezTo>
                <a:cubicBezTo>
                  <a:pt x="5080" y="3943"/>
                  <a:pt x="3943" y="5080"/>
                  <a:pt x="2540" y="5080"/>
                </a:cubicBezTo>
                <a:cubicBezTo>
                  <a:pt x="1137" y="5080"/>
                  <a:pt x="0" y="3943"/>
                  <a:pt x="0" y="2540"/>
                </a:cubicBezTo>
                <a:cubicBezTo>
                  <a:pt x="0" y="1137"/>
                  <a:pt x="1137" y="0"/>
                  <a:pt x="254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圆角矩形 12">
            <a:extLst>
              <a:ext uri="{FF2B5EF4-FFF2-40B4-BE49-F238E27FC236}">
                <a16:creationId xmlns:a16="http://schemas.microsoft.com/office/drawing/2014/main" id="{2F0E2037-D147-09B1-3A31-A401D4B15760}"/>
              </a:ext>
            </a:extLst>
          </p:cNvPr>
          <p:cNvSpPr/>
          <p:nvPr/>
        </p:nvSpPr>
        <p:spPr>
          <a:xfrm>
            <a:off x="6892925" y="730555"/>
            <a:ext cx="4536000" cy="1944000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7BA734B-E590-7C59-2C68-36C08F90C6EC}"/>
              </a:ext>
            </a:extLst>
          </p:cNvPr>
          <p:cNvSpPr txBox="1"/>
          <p:nvPr/>
        </p:nvSpPr>
        <p:spPr>
          <a:xfrm>
            <a:off x="7002103" y="855881"/>
            <a:ext cx="3923071" cy="16933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3200" b="1">
                <a:latin typeface="楷体" panose="02010609060101010101" pitchFamily="49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2800" dirty="0">
                <a:sym typeface="+mn-ea"/>
              </a:rPr>
              <a:t>这是我设计的“成长”，寓意是用双手托起多彩的艺术生活。</a:t>
            </a:r>
            <a:endParaRPr lang="zh-CN" altLang="en-US" sz="2800" dirty="0"/>
          </a:p>
        </p:txBody>
      </p:sp>
      <p:pic>
        <p:nvPicPr>
          <p:cNvPr id="11" name="图片 10" descr="9">
            <a:extLst>
              <a:ext uri="{FF2B5EF4-FFF2-40B4-BE49-F238E27FC236}">
                <a16:creationId xmlns:a16="http://schemas.microsoft.com/office/drawing/2014/main" id="{8685D217-422F-2AE6-0713-1FDEC306423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73" r="2130" b="50556"/>
          <a:stretch>
            <a:fillRect/>
          </a:stretch>
        </p:blipFill>
        <p:spPr>
          <a:xfrm flipH="1">
            <a:off x="10925175" y="1109680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646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/>
      <p:bldP spid="9" grpId="0" bldLvl="0" animBg="1"/>
      <p:bldP spid="10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学生介绍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89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学生介绍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750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943" y="4623360"/>
            <a:ext cx="2221732" cy="20620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595" y="126982"/>
            <a:ext cx="2164080" cy="21796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039" y="232354"/>
            <a:ext cx="2172432" cy="20053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0352" y="223807"/>
            <a:ext cx="2247417" cy="19558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21" y="2408785"/>
            <a:ext cx="3232047" cy="203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944" y="2446647"/>
            <a:ext cx="2221731" cy="19941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21" y="126982"/>
            <a:ext cx="3232047" cy="211072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21" y="4552148"/>
            <a:ext cx="3232047" cy="220446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0351" y="2338570"/>
            <a:ext cx="2302935" cy="206718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040" y="4642821"/>
            <a:ext cx="2259968" cy="204258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039" y="2408785"/>
            <a:ext cx="2172432" cy="2032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0352" y="4671349"/>
            <a:ext cx="2316257" cy="201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03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EEAB45-53F3-284A-3E39-A4AEB80690E4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CD5EA09-04DD-4FAF-B9E4-1EE5AE1AC8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54169" y="2774906"/>
            <a:ext cx="2230218" cy="2991344"/>
          </a:xfrm>
          <a:prstGeom prst="rect">
            <a:avLst/>
          </a:prstGeom>
        </p:spPr>
      </p:pic>
      <p:sp>
        <p:nvSpPr>
          <p:cNvPr id="17" name="AutoShape 27">
            <a:extLst>
              <a:ext uri="{FF2B5EF4-FFF2-40B4-BE49-F238E27FC236}">
                <a16:creationId xmlns:a16="http://schemas.microsoft.com/office/drawing/2014/main" id="{A6EC08B0-0F34-41B9-AC97-30218D7EC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3482" y="2552809"/>
            <a:ext cx="4232297" cy="1425886"/>
          </a:xfrm>
          <a:prstGeom prst="wedgeRoundRectCallout">
            <a:avLst>
              <a:gd name="adj1" fmla="val 59473"/>
              <a:gd name="adj2" fmla="val 40850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我认识了好多徽标，还了解了它们的寓意。</a:t>
            </a:r>
          </a:p>
        </p:txBody>
      </p:sp>
      <p:sp>
        <p:nvSpPr>
          <p:cNvPr id="19" name="AutoShape 27">
            <a:extLst>
              <a:ext uri="{FF2B5EF4-FFF2-40B4-BE49-F238E27FC236}">
                <a16:creationId xmlns:a16="http://schemas.microsoft.com/office/drawing/2014/main" id="{EB3204D8-FE13-46B3-B0C5-FE8624D627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2591" y="4776686"/>
            <a:ext cx="5060193" cy="1425886"/>
          </a:xfrm>
          <a:prstGeom prst="wedgeRoundRectCallout">
            <a:avLst>
              <a:gd name="adj1" fmla="val 58754"/>
              <a:gd name="adj2" fmla="val -41858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设计徽标可以运用图形的</a:t>
            </a:r>
            <a:r>
              <a:rPr lang="zh-CN" altLang="en-US" sz="2800" b="1" kern="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轴对称</a:t>
            </a:r>
            <a:r>
              <a:rPr lang="zh-CN" altLang="en-US" sz="2800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、</a:t>
            </a:r>
            <a:r>
              <a:rPr lang="zh-CN" altLang="en-US" sz="2800" b="1" kern="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平移</a:t>
            </a:r>
            <a:r>
              <a:rPr lang="zh-CN" altLang="en-US" sz="2800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、</a:t>
            </a:r>
            <a:r>
              <a:rPr lang="zh-CN" altLang="en-US" sz="2800" b="1" kern="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旋转</a:t>
            </a:r>
            <a:r>
              <a:rPr lang="zh-CN" altLang="en-US" sz="2800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来设计。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E8A843-3A8F-04EB-05DE-21232E2BF941}"/>
              </a:ext>
            </a:extLst>
          </p:cNvPr>
          <p:cNvSpPr txBox="1"/>
          <p:nvPr/>
        </p:nvSpPr>
        <p:spPr>
          <a:xfrm>
            <a:off x="952500" y="1362299"/>
            <a:ext cx="10287000" cy="668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7930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通过这节课的学习活动，你有什么收获？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5932CA9-013F-22E1-0DE2-96F20BFF8F8E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9BBE69-5443-1BB6-4FD0-F205005B6AE3}"/>
              </a:ext>
            </a:extLst>
          </p:cNvPr>
          <p:cNvSpPr txBox="1"/>
          <p:nvPr/>
        </p:nvSpPr>
        <p:spPr>
          <a:xfrm>
            <a:off x="1425963" y="3021132"/>
            <a:ext cx="9340074" cy="815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000000"/>
                </a:solidFill>
                <a:ea typeface="楷体" panose="02010609060101010101" pitchFamily="49" charset="-122"/>
                <a:cs typeface="Arial" panose="020B0604020202020204" pitchFamily="34" charset="0"/>
              </a:rPr>
              <a:t>见“状元成才路”系列丛书对应课时作业。</a:t>
            </a:r>
            <a:endParaRPr lang="zh-CN" altLang="en-US" sz="7200" b="1" dirty="0">
              <a:solidFill>
                <a:prstClr val="black"/>
              </a:solidFill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">
            <a:extLst>
              <a:ext uri="{FF2B5EF4-FFF2-40B4-BE49-F238E27FC236}">
                <a16:creationId xmlns:a16="http://schemas.microsoft.com/office/drawing/2014/main" id="{33491E14-D496-41D6-9084-5FF6F0BED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73" y="1032"/>
            <a:ext cx="12179256" cy="685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4">
            <a:extLst>
              <a:ext uri="{FF2B5EF4-FFF2-40B4-BE49-F238E27FC236}">
                <a16:creationId xmlns:a16="http://schemas.microsoft.com/office/drawing/2014/main" id="{109CB7B0-0A22-43EC-9022-70B36581A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" y="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18E7B99C-A51C-E707-D6F5-15E03C6ABA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C6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7D8DC61-DB64-7D84-394D-F70AB65BF6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0612"/>
            <a:ext cx="12192000" cy="587677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477491FF-5FB4-646F-3EBE-32301A2BD393}"/>
              </a:ext>
            </a:extLst>
          </p:cNvPr>
          <p:cNvSpPr txBox="1"/>
          <p:nvPr/>
        </p:nvSpPr>
        <p:spPr>
          <a:xfrm>
            <a:off x="3959525" y="819510"/>
            <a:ext cx="4801314" cy="971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4800" b="1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征     集    通     知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231D800-EFD9-C914-428A-C32F22A42C5A}"/>
              </a:ext>
            </a:extLst>
          </p:cNvPr>
          <p:cNvSpPr txBox="1"/>
          <p:nvPr/>
        </p:nvSpPr>
        <p:spPr>
          <a:xfrm>
            <a:off x="1466490" y="2284895"/>
            <a:ext cx="9256144" cy="2584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b="1" i="0" u="none" strike="noStrike" baseline="0">
                <a:latin typeface="+mn-lt"/>
                <a:ea typeface="+mj-ea"/>
              </a:rPr>
              <a:t>        第五</a:t>
            </a:r>
            <a:r>
              <a:rPr lang="zh-CN" altLang="en-US" sz="3200" b="1" i="0" u="none" strike="noStrike" baseline="0" dirty="0">
                <a:latin typeface="+mn-lt"/>
                <a:ea typeface="+mj-ea"/>
              </a:rPr>
              <a:t>届校园艺术节将于</a:t>
            </a:r>
            <a:r>
              <a:rPr lang="en-US" altLang="zh-CN" sz="3200" b="1" i="0" u="none" strike="noStrike" baseline="0" dirty="0">
                <a:latin typeface="+mn-lt"/>
                <a:ea typeface="+mj-ea"/>
              </a:rPr>
              <a:t>5</a:t>
            </a:r>
            <a:r>
              <a:rPr lang="zh-CN" altLang="en-US" sz="3200" b="1" i="0" u="none" strike="noStrike" baseline="0" dirty="0">
                <a:latin typeface="+mn-lt"/>
                <a:ea typeface="+mj-ea"/>
              </a:rPr>
              <a:t>月</a:t>
            </a:r>
            <a:r>
              <a:rPr lang="en-US" altLang="zh-CN" sz="3200" b="1" i="0" u="none" strike="noStrike" baseline="0" dirty="0">
                <a:latin typeface="+mn-lt"/>
                <a:ea typeface="+mj-ea"/>
              </a:rPr>
              <a:t>5</a:t>
            </a:r>
            <a:r>
              <a:rPr lang="zh-CN" altLang="en-US" sz="3200" b="1" i="0" u="none" strike="noStrike" baseline="0" dirty="0">
                <a:latin typeface="+mn-lt"/>
                <a:ea typeface="+mj-ea"/>
              </a:rPr>
              <a:t>日至</a:t>
            </a:r>
            <a:r>
              <a:rPr lang="en-US" altLang="zh-CN" sz="3200" b="1" i="0" u="none" strike="noStrike" baseline="0" dirty="0">
                <a:latin typeface="+mn-lt"/>
                <a:ea typeface="+mj-ea"/>
              </a:rPr>
              <a:t>20</a:t>
            </a:r>
            <a:r>
              <a:rPr lang="zh-CN" altLang="en-US" sz="3200" b="1" i="0" u="none" strike="noStrike" baseline="0" dirty="0">
                <a:latin typeface="+mn-lt"/>
                <a:ea typeface="+mj-ea"/>
              </a:rPr>
              <a:t>日举行，大队部决定在全校范围内征集艺术节徽标，有意者请于</a:t>
            </a:r>
            <a:r>
              <a:rPr lang="en-US" altLang="zh-CN" sz="3200" b="1" i="0" u="none" strike="noStrike" baseline="0" dirty="0">
                <a:latin typeface="+mn-lt"/>
                <a:ea typeface="+mj-ea"/>
              </a:rPr>
              <a:t>4</a:t>
            </a:r>
            <a:r>
              <a:rPr lang="zh-CN" altLang="en-US" sz="3200" b="1" i="0" u="none" strike="noStrike" baseline="0" dirty="0">
                <a:latin typeface="+mn-lt"/>
                <a:ea typeface="+mj-ea"/>
              </a:rPr>
              <a:t>月</a:t>
            </a:r>
            <a:r>
              <a:rPr lang="en-US" altLang="zh-CN" sz="3200" b="1" i="0" u="none" strike="noStrike" baseline="0" dirty="0">
                <a:latin typeface="+mn-lt"/>
                <a:ea typeface="+mj-ea"/>
              </a:rPr>
              <a:t>25</a:t>
            </a:r>
            <a:r>
              <a:rPr lang="zh-CN" altLang="en-US" sz="3200" b="1" i="0" u="none" strike="noStrike" baseline="0" dirty="0">
                <a:latin typeface="+mn-lt"/>
                <a:ea typeface="+mj-ea"/>
              </a:rPr>
              <a:t>日前将作品提交到大队部。希望同学们踊跃参与！</a:t>
            </a:r>
            <a:endParaRPr lang="zh-CN" altLang="en-US" sz="3200" b="1" dirty="0">
              <a:latin typeface="+mn-lt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807ADBA-74BD-4621-ACDA-626F0C062663}"/>
              </a:ext>
            </a:extLst>
          </p:cNvPr>
          <p:cNvSpPr txBox="1"/>
          <p:nvPr/>
        </p:nvSpPr>
        <p:spPr>
          <a:xfrm>
            <a:off x="8065697" y="4432872"/>
            <a:ext cx="2053087" cy="1303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i="0" u="none" strike="noStrike" baseline="0" dirty="0">
                <a:latin typeface="+mn-lt"/>
                <a:ea typeface="+mj-ea"/>
              </a:rPr>
              <a:t>大队部</a:t>
            </a:r>
          </a:p>
          <a:p>
            <a:pPr algn="ctr">
              <a:lnSpc>
                <a:spcPct val="130000"/>
              </a:lnSpc>
            </a:pPr>
            <a:r>
              <a:rPr lang="en-US" altLang="zh-CN" sz="3200" b="1" i="0" u="none" strike="noStrike" baseline="0" dirty="0">
                <a:latin typeface="+mn-lt"/>
                <a:ea typeface="+mj-ea"/>
              </a:rPr>
              <a:t>3</a:t>
            </a:r>
            <a:r>
              <a:rPr lang="zh-CN" altLang="en-US" sz="3200" b="1" i="0" u="none" strike="noStrike" baseline="0" dirty="0">
                <a:latin typeface="+mn-lt"/>
                <a:ea typeface="+mj-ea"/>
              </a:rPr>
              <a:t>月</a:t>
            </a:r>
            <a:r>
              <a:rPr lang="en-US" altLang="zh-CN" sz="3200" b="1" i="0" u="none" strike="noStrike" baseline="0" dirty="0">
                <a:latin typeface="+mn-lt"/>
                <a:ea typeface="+mj-ea"/>
              </a:rPr>
              <a:t>30</a:t>
            </a:r>
            <a:r>
              <a:rPr lang="zh-CN" altLang="en-US" sz="3200" b="1" i="0" u="none" strike="noStrike" baseline="0" dirty="0">
                <a:latin typeface="+mn-lt"/>
                <a:ea typeface="+mj-ea"/>
              </a:rPr>
              <a:t>日 </a:t>
            </a:r>
            <a:endParaRPr lang="zh-CN" altLang="en-US" sz="3200" b="1" dirty="0">
              <a:latin typeface="+mn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4707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7">
            <a:extLst>
              <a:ext uri="{FF2B5EF4-FFF2-40B4-BE49-F238E27FC236}">
                <a16:creationId xmlns:a16="http://schemas.microsoft.com/office/drawing/2014/main" id="{7D606E44-21A4-4881-B642-25FBDB8920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3906" y="704243"/>
            <a:ext cx="2357844" cy="648552"/>
          </a:xfrm>
          <a:prstGeom prst="roundRect">
            <a:avLst>
              <a:gd name="adj" fmla="val 50000"/>
            </a:avLst>
          </a:prstGeom>
          <a:solidFill>
            <a:srgbClr val="FDD67A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latin typeface="宋体" panose="02010600030101010101" pitchFamily="2" charset="-122"/>
              </a:rPr>
              <a:t>阅读理解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D85DD0E-9062-4CA7-BD9A-9C4D115004D9}"/>
              </a:ext>
            </a:extLst>
          </p:cNvPr>
          <p:cNvSpPr/>
          <p:nvPr/>
        </p:nvSpPr>
        <p:spPr>
          <a:xfrm>
            <a:off x="2288155" y="1832549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设计艺术节徽标。</a:t>
            </a:r>
            <a:endParaRPr lang="zh-CN" altLang="en-US" sz="2133" kern="0" dirty="0">
              <a:solidFill>
                <a:sysClr val="windowText" lastClr="000000"/>
              </a:solidFill>
            </a:endParaRPr>
          </a:p>
        </p:txBody>
      </p:sp>
      <p:sp>
        <p:nvSpPr>
          <p:cNvPr id="2" name="AutoShape 7">
            <a:extLst>
              <a:ext uri="{FF2B5EF4-FFF2-40B4-BE49-F238E27FC236}">
                <a16:creationId xmlns:a16="http://schemas.microsoft.com/office/drawing/2014/main" id="{39B99278-AEA2-C5D2-F874-EABC98166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3906" y="2897078"/>
            <a:ext cx="2357844" cy="648552"/>
          </a:xfrm>
          <a:prstGeom prst="roundRect">
            <a:avLst>
              <a:gd name="adj" fmla="val 50000"/>
            </a:avLst>
          </a:prstGeom>
          <a:solidFill>
            <a:srgbClr val="FDD67A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latin typeface="宋体" panose="02010600030101010101" pitchFamily="2" charset="-122"/>
              </a:rPr>
              <a:t>制定计划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9C6461-A41D-2951-8613-9558CFFC768F}"/>
              </a:ext>
            </a:extLst>
          </p:cNvPr>
          <p:cNvSpPr txBox="1"/>
          <p:nvPr/>
        </p:nvSpPr>
        <p:spPr>
          <a:xfrm>
            <a:off x="2288155" y="4025384"/>
            <a:ext cx="92626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200" b="1" i="0" u="none" strike="noStrike" baseline="0" dirty="0">
                <a:latin typeface="+mn-lt"/>
                <a:ea typeface="楷体" panose="02010609060101010101" pitchFamily="49" charset="-122"/>
              </a:rPr>
              <a:t>收集很多有趣的徽标，看看能不能给我们启发。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31173EB-4A9D-ED0F-4EC3-B40E7A862160}"/>
              </a:ext>
            </a:extLst>
          </p:cNvPr>
          <p:cNvSpPr txBox="1"/>
          <p:nvPr/>
        </p:nvSpPr>
        <p:spPr>
          <a:xfrm>
            <a:off x="2288155" y="4908756"/>
            <a:ext cx="66143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观察</a:t>
            </a:r>
            <a:r>
              <a:rPr lang="zh-CN" altLang="en-US" sz="3200" b="1" i="0" u="none" strike="noStrike" baseline="0" dirty="0">
                <a:latin typeface="+mn-lt"/>
                <a:ea typeface="楷体" panose="02010609060101010101" pitchFamily="49" charset="-122"/>
              </a:rPr>
              <a:t>这些徽标在设计上有哪些特点。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6372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376D21EF-7EA5-41F3-8D1F-5B2B4730A6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11" y="728631"/>
            <a:ext cx="1492500" cy="1492500"/>
          </a:xfrm>
          <a:prstGeom prst="rect">
            <a:avLst/>
          </a:prstGeom>
        </p:spPr>
      </p:pic>
      <p:pic>
        <p:nvPicPr>
          <p:cNvPr id="21" name="图片 22">
            <a:extLst>
              <a:ext uri="{FF2B5EF4-FFF2-40B4-BE49-F238E27FC236}">
                <a16:creationId xmlns:a16="http://schemas.microsoft.com/office/drawing/2014/main" id="{83FB7F97-61B0-4957-9FA2-3CE7F82B2A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05" y="729096"/>
            <a:ext cx="1528416" cy="1491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 descr="https://gimg2.baidu.com/image_search/src=http%3A%2F%2F5b0988e595225.cdn.sohucs.com%2Fimages%2F20181101%2F5fe61bb30aca44f78824ca554201921f.jpeg&amp;refer=http%3A%2F%2F5b0988e595225.cdn.sohucs.com&amp;app=2002&amp;size=f9999,10000&amp;q=a80&amp;n=0&amp;g=0n&amp;fmt=jpeg?sec=1632381912&amp;t=92ddc198383024ec46b18c6ac782b57d">
            <a:extLst>
              <a:ext uri="{FF2B5EF4-FFF2-40B4-BE49-F238E27FC236}">
                <a16:creationId xmlns:a16="http://schemas.microsoft.com/office/drawing/2014/main" id="{A50377F8-5FD4-4C82-BC4B-88D9D479B3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10781" y1="34944" x2="39033" y2="4461"/>
                        <a14:foregroundMark x1="11524" y1="23048" x2="34572" y2="1859"/>
                        <a14:foregroundMark x1="42379" y1="5204" x2="75836" y2="13011"/>
                        <a14:foregroundMark x1="49814" y1="4089" x2="68401" y2="5204"/>
                        <a14:foregroundMark x1="68773" y1="7435" x2="92193" y2="38662"/>
                        <a14:foregroundMark x1="74349" y1="9294" x2="93309" y2="32714"/>
                        <a14:foregroundMark x1="93309" y1="36431" x2="92193" y2="68030"/>
                        <a14:foregroundMark x1="15242" y1="23420" x2="5204" y2="53903"/>
                        <a14:foregroundMark x1="11896" y1="23420" x2="4461" y2="43866"/>
                        <a14:foregroundMark x1="5204" y1="50558" x2="17844" y2="79926"/>
                        <a14:foregroundMark x1="11152" y1="78439" x2="63941" y2="91450"/>
                        <a14:foregroundMark x1="15985" y1="82156" x2="48327" y2="96283"/>
                        <a14:foregroundMark x1="45353" y1="97398" x2="86617" y2="788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586" y="729096"/>
            <a:ext cx="1491569" cy="1491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s://gimg2.baidu.com/image_search/src=http%3A%2F%2F5b0988e595225.cdn.sohucs.com%2Fimages%2F20200504%2F87e2b7ba17144ca3a57c918e4ad48246.jpeg&amp;refer=http%3A%2F%2F5b0988e595225.cdn.sohucs.com&amp;app=2002&amp;size=f9999,10000&amp;q=a80&amp;n=0&amp;g=0n&amp;fmt=jpeg?sec=1632381956&amp;t=6bade538a2abff8a33a0c9370efef094">
            <a:extLst>
              <a:ext uri="{FF2B5EF4-FFF2-40B4-BE49-F238E27FC236}">
                <a16:creationId xmlns:a16="http://schemas.microsoft.com/office/drawing/2014/main" id="{5ED018F9-7808-4A3F-A5F4-50B31EF39C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56" r="13056"/>
          <a:stretch/>
        </p:blipFill>
        <p:spPr bwMode="auto">
          <a:xfrm>
            <a:off x="7986850" y="664084"/>
            <a:ext cx="1621593" cy="1621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https://gimg2.baidu.com/image_search/src=http%3A%2F%2Fimagepphcloud.thepaper.cn%2Fpph%2Fimage%2F66%2F852%2F231.jpg&amp;refer=http%3A%2F%2Fimagepphcloud.thepaper.cn&amp;app=2002&amp;size=f9999,10000&amp;q=a80&amp;n=0&amp;g=0n&amp;fmt=jpeg?sec=1632382168&amp;t=6a6fa6283f670f007e5d35dd32218a5a">
            <a:extLst>
              <a:ext uri="{FF2B5EF4-FFF2-40B4-BE49-F238E27FC236}">
                <a16:creationId xmlns:a16="http://schemas.microsoft.com/office/drawing/2014/main" id="{9045C540-52FD-4254-832B-59D9F1F669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816" y="571917"/>
            <a:ext cx="1953075" cy="180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https://gimg2.baidu.com/image_search/src=http%3A%2F%2Ftw.fjut.edu.cn%2F_upload%2Farticle%2Fimages%2F03%2Fb3%2F08ff35e14061ba5524b1ec4617a1%2F16adf3ea-c6f0-4f62-8741-fd8b234c0a0b.png&amp;refer=http%3A%2F%2Ftw.fjut.edu.cn&amp;app=2002&amp;size=f9999,10000&amp;q=a80&amp;n=0&amp;g=0n&amp;fmt=jpeg?sec=1632382418&amp;t=07731f378700defcf0664b0b086aae5e">
            <a:extLst>
              <a:ext uri="{FF2B5EF4-FFF2-40B4-BE49-F238E27FC236}">
                <a16:creationId xmlns:a16="http://schemas.microsoft.com/office/drawing/2014/main" id="{C74F2AEF-7E4B-4155-B90E-12CDC081B6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9139" y="571917"/>
            <a:ext cx="1664351" cy="180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图片 9">
            <a:extLst>
              <a:ext uri="{FF2B5EF4-FFF2-40B4-BE49-F238E27FC236}">
                <a16:creationId xmlns:a16="http://schemas.microsoft.com/office/drawing/2014/main" id="{555BA564-A9B8-4761-B5BF-F5D6D0A6FBB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506" y="2868654"/>
            <a:ext cx="1468413" cy="133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CFA7B2E2-EBEE-4258-948E-3C40EEB1D85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8136" y="2675694"/>
            <a:ext cx="1216309" cy="1720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35">
            <a:extLst>
              <a:ext uri="{FF2B5EF4-FFF2-40B4-BE49-F238E27FC236}">
                <a16:creationId xmlns:a16="http://schemas.microsoft.com/office/drawing/2014/main" id="{48F763F0-C9BF-4B1D-B377-5D0A6DEE782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12" y="2842966"/>
            <a:ext cx="1384777" cy="1385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5">
            <a:extLst>
              <a:ext uri="{FF2B5EF4-FFF2-40B4-BE49-F238E27FC236}">
                <a16:creationId xmlns:a16="http://schemas.microsoft.com/office/drawing/2014/main" id="{BA0C4465-95B9-4869-AC18-5B7B8F0EA12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9595" y="2773412"/>
            <a:ext cx="1653895" cy="1525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41">
            <a:extLst>
              <a:ext uri="{FF2B5EF4-FFF2-40B4-BE49-F238E27FC236}">
                <a16:creationId xmlns:a16="http://schemas.microsoft.com/office/drawing/2014/main" id="{C1690F04-E311-472D-BFD7-D1296B6DE74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662" y="2750209"/>
            <a:ext cx="1578717" cy="15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23">
            <a:extLst>
              <a:ext uri="{FF2B5EF4-FFF2-40B4-BE49-F238E27FC236}">
                <a16:creationId xmlns:a16="http://schemas.microsoft.com/office/drawing/2014/main" id="{2307D16B-4B53-439E-8ADE-B29B36BD1F65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818" y="4619001"/>
            <a:ext cx="898673" cy="161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8">
            <a:extLst>
              <a:ext uri="{FF2B5EF4-FFF2-40B4-BE49-F238E27FC236}">
                <a16:creationId xmlns:a16="http://schemas.microsoft.com/office/drawing/2014/main" id="{5C3F4B1A-8029-40D4-8EEE-80BB5D9B942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>
                        <a14:foregroundMark x1="75000" y1="19608" x2="84250" y2="13725"/>
                        <a14:foregroundMark x1="94500" y1="37745" x2="93000" y2="55392"/>
                        <a14:backgroundMark x1="51000" y1="27451" x2="51000" y2="504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327" y="4897448"/>
            <a:ext cx="2365184" cy="120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173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8">
            <a:extLst>
              <a:ext uri="{FF2B5EF4-FFF2-40B4-BE49-F238E27FC236}">
                <a16:creationId xmlns:a16="http://schemas.microsoft.com/office/drawing/2014/main" id="{B965E6B0-E062-46DA-B7F5-D88F9440FC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588" y="1213767"/>
            <a:ext cx="2365184" cy="120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1">
            <a:extLst>
              <a:ext uri="{FF2B5EF4-FFF2-40B4-BE49-F238E27FC236}">
                <a16:creationId xmlns:a16="http://schemas.microsoft.com/office/drawing/2014/main" id="{8516C626-5DF9-4953-AD51-3605A11C29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755" y="1030887"/>
            <a:ext cx="1578717" cy="15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8E58984F-8460-4CC3-96D4-B84D2BE3C935}"/>
              </a:ext>
            </a:extLst>
          </p:cNvPr>
          <p:cNvSpPr/>
          <p:nvPr/>
        </p:nvSpPr>
        <p:spPr>
          <a:xfrm>
            <a:off x="563332" y="162971"/>
            <a:ext cx="3793341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徽标是轴对称图形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B673CB6-62D8-4BB2-ABB3-26AD7C2D0C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225" y="4623241"/>
            <a:ext cx="1492500" cy="1492500"/>
          </a:xfrm>
          <a:prstGeom prst="rect">
            <a:avLst/>
          </a:prstGeom>
        </p:spPr>
      </p:pic>
      <p:pic>
        <p:nvPicPr>
          <p:cNvPr id="8" name="图片 22">
            <a:extLst>
              <a:ext uri="{FF2B5EF4-FFF2-40B4-BE49-F238E27FC236}">
                <a16:creationId xmlns:a16="http://schemas.microsoft.com/office/drawing/2014/main" id="{8821E0FE-3D7E-4863-B128-C78C28B340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287" y="4624172"/>
            <a:ext cx="1528416" cy="1491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https://gimg2.baidu.com/image_search/src=http%3A%2F%2F5b0988e595225.cdn.sohucs.com%2Fimages%2F20200504%2F87e2b7ba17144ca3a57c918e4ad48246.jpeg&amp;refer=http%3A%2F%2F5b0988e595225.cdn.sohucs.com&amp;app=2002&amp;size=f9999,10000&amp;q=a80&amp;n=0&amp;g=0n&amp;fmt=jpeg?sec=1632381956&amp;t=6bade538a2abff8a33a0c9370efef094">
            <a:extLst>
              <a:ext uri="{FF2B5EF4-FFF2-40B4-BE49-F238E27FC236}">
                <a16:creationId xmlns:a16="http://schemas.microsoft.com/office/drawing/2014/main" id="{E90F4DB2-0BA9-475F-8E55-151B68B9F7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56" r="13056"/>
          <a:stretch/>
        </p:blipFill>
        <p:spPr bwMode="auto">
          <a:xfrm>
            <a:off x="7489904" y="4558694"/>
            <a:ext cx="1621593" cy="1621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s://gimg2.baidu.com/image_search/src=http%3A%2F%2Fimagepphcloud.thepaper.cn%2Fpph%2Fimage%2F66%2F852%2F231.jpg&amp;refer=http%3A%2F%2Fimagepphcloud.thepaper.cn&amp;app=2002&amp;size=f9999,10000&amp;q=a80&amp;n=0&amp;g=0n&amp;fmt=jpeg?sec=1632382168&amp;t=6a6fa6283f670f007e5d35dd32218a5a">
            <a:extLst>
              <a:ext uri="{FF2B5EF4-FFF2-40B4-BE49-F238E27FC236}">
                <a16:creationId xmlns:a16="http://schemas.microsoft.com/office/drawing/2014/main" id="{740E5C48-FDB3-4874-8C60-DEE9A6FC78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265" y="4466527"/>
            <a:ext cx="1953075" cy="180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9">
            <a:extLst>
              <a:ext uri="{FF2B5EF4-FFF2-40B4-BE49-F238E27FC236}">
                <a16:creationId xmlns:a16="http://schemas.microsoft.com/office/drawing/2014/main" id="{B6D25BC0-DB45-4CFE-8B6F-63A041B2DDE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3059" y="4623239"/>
            <a:ext cx="1642152" cy="149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4A2EE309-7288-43EC-9029-BADDE11BC2B2}"/>
              </a:ext>
            </a:extLst>
          </p:cNvPr>
          <p:cNvSpPr/>
          <p:nvPr/>
        </p:nvSpPr>
        <p:spPr>
          <a:xfrm>
            <a:off x="532850" y="3672259"/>
            <a:ext cx="4592415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徽标部分是轴对称图形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3A25A02-B595-4504-864D-54E761F16895}"/>
              </a:ext>
            </a:extLst>
          </p:cNvPr>
          <p:cNvSpPr/>
          <p:nvPr/>
        </p:nvSpPr>
        <p:spPr>
          <a:xfrm>
            <a:off x="2458720" y="934720"/>
            <a:ext cx="7315200" cy="2489200"/>
          </a:xfrm>
          <a:prstGeom prst="rect">
            <a:avLst/>
          </a:prstGeom>
          <a:noFill/>
          <a:ln w="19050">
            <a:solidFill>
              <a:srgbClr val="D2322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FB538C5-D037-4B5D-8607-11E38FCF04FE}"/>
              </a:ext>
            </a:extLst>
          </p:cNvPr>
          <p:cNvSpPr/>
          <p:nvPr/>
        </p:nvSpPr>
        <p:spPr>
          <a:xfrm>
            <a:off x="3138563" y="2660363"/>
            <a:ext cx="1008609" cy="584775"/>
          </a:xfrm>
          <a:prstGeom prst="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32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BFFB4D8-79C1-4C42-A37C-53E5E10E6010}"/>
              </a:ext>
            </a:extLst>
          </p:cNvPr>
          <p:cNvSpPr/>
          <p:nvPr/>
        </p:nvSpPr>
        <p:spPr>
          <a:xfrm>
            <a:off x="7888497" y="2660363"/>
            <a:ext cx="1008609" cy="584775"/>
          </a:xfrm>
          <a:prstGeom prst="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32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</a:p>
        </p:txBody>
      </p:sp>
    </p:spTree>
    <p:extLst>
      <p:ext uri="{BB962C8B-B14F-4D97-AF65-F5344CB8AC3E}">
        <p14:creationId xmlns:p14="http://schemas.microsoft.com/office/powerpoint/2010/main" val="387239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gimg2.baidu.com/image_search/src=http%3A%2F%2Ftw.fjut.edu.cn%2F_upload%2Farticle%2Fimages%2F03%2Fb3%2F08ff35e14061ba5524b1ec4617a1%2F16adf3ea-c6f0-4f62-8741-fd8b234c0a0b.png&amp;refer=http%3A%2F%2Ftw.fjut.edu.cn&amp;app=2002&amp;size=f9999,10000&amp;q=a80&amp;n=0&amp;g=0n&amp;fmt=jpeg?sec=1632382418&amp;t=07731f378700defcf0664b0b086aae5e">
            <a:extLst>
              <a:ext uri="{FF2B5EF4-FFF2-40B4-BE49-F238E27FC236}">
                <a16:creationId xmlns:a16="http://schemas.microsoft.com/office/drawing/2014/main" id="{F8BC28B7-1FAE-467D-A450-F256D75A7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276" y="1159380"/>
            <a:ext cx="2680453" cy="2908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6">
            <a:extLst>
              <a:ext uri="{FF2B5EF4-FFF2-40B4-BE49-F238E27FC236}">
                <a16:creationId xmlns:a16="http://schemas.microsoft.com/office/drawing/2014/main" id="{719B45C6-284D-4299-B27D-1B2FE1CB84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617" y="1046924"/>
            <a:ext cx="2154767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https://gimg2.baidu.com/image_search/src=http%3A%2F%2F5b0988e595225.cdn.sohucs.com%2Fimages%2F20181101%2F5fe61bb30aca44f78824ca554201921f.jpeg&amp;refer=http%3A%2F%2F5b0988e595225.cdn.sohucs.com&amp;app=2002&amp;size=f9999,10000&amp;q=a80&amp;n=0&amp;g=0n&amp;fmt=jpeg?sec=1632381912&amp;t=92ddc198383024ec46b18c6ac782b57d">
            <a:extLst>
              <a:ext uri="{FF2B5EF4-FFF2-40B4-BE49-F238E27FC236}">
                <a16:creationId xmlns:a16="http://schemas.microsoft.com/office/drawing/2014/main" id="{DED408A9-727F-4BF3-A4C5-7DD1EE5441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9859" y="1249720"/>
            <a:ext cx="2642408" cy="264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4FE23DD-8C87-4562-878C-AA44F05700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9827085" y="3436397"/>
            <a:ext cx="2273153" cy="4469189"/>
          </a:xfrm>
          <a:prstGeom prst="rect">
            <a:avLst/>
          </a:prstGeom>
        </p:spPr>
      </p:pic>
      <p:sp>
        <p:nvSpPr>
          <p:cNvPr id="6" name="AutoShape 27">
            <a:extLst>
              <a:ext uri="{FF2B5EF4-FFF2-40B4-BE49-F238E27FC236}">
                <a16:creationId xmlns:a16="http://schemas.microsoft.com/office/drawing/2014/main" id="{8021A7E8-9F74-4A4A-883D-CA44080A0B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4730" y="4818825"/>
            <a:ext cx="5246333" cy="992251"/>
          </a:xfrm>
          <a:prstGeom prst="wedgeRoundRectCallout">
            <a:avLst>
              <a:gd name="adj1" fmla="val 57552"/>
              <a:gd name="adj2" fmla="val -38991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虽然没有对称、平移、旋转，但是它们依然给我们带来美的享受。</a:t>
            </a:r>
          </a:p>
        </p:txBody>
      </p:sp>
    </p:spTree>
    <p:extLst>
      <p:ext uri="{BB962C8B-B14F-4D97-AF65-F5344CB8AC3E}">
        <p14:creationId xmlns:p14="http://schemas.microsoft.com/office/powerpoint/2010/main" val="4225370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15">
            <a:extLst>
              <a:ext uri="{FF2B5EF4-FFF2-40B4-BE49-F238E27FC236}">
                <a16:creationId xmlns:a16="http://schemas.microsoft.com/office/drawing/2014/main" id="{5094F9FC-800A-4557-A091-569505BE36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8699" y="3601622"/>
            <a:ext cx="3117275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667" b="1" dirty="0">
                <a:latin typeface="宋体" panose="02010600030101010101" pitchFamily="2" charset="-122"/>
              </a:rPr>
              <a:t>学校艺术节徽标</a:t>
            </a:r>
          </a:p>
        </p:txBody>
      </p:sp>
      <p:sp>
        <p:nvSpPr>
          <p:cNvPr id="51" name="AutoShape 27">
            <a:extLst>
              <a:ext uri="{FF2B5EF4-FFF2-40B4-BE49-F238E27FC236}">
                <a16:creationId xmlns:a16="http://schemas.microsoft.com/office/drawing/2014/main" id="{3D59E494-6D8F-498F-A43C-948F87747B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2952" y="4971529"/>
            <a:ext cx="6155267" cy="992251"/>
          </a:xfrm>
          <a:prstGeom prst="wedgeRoundRectCallout">
            <a:avLst>
              <a:gd name="adj1" fmla="val 55919"/>
              <a:gd name="adj2" fmla="val -34725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这三枚徽标你认识吗？它们各自有着怎样的寓意？设计上有什么特点呢？</a:t>
            </a:r>
          </a:p>
        </p:txBody>
      </p:sp>
      <p:pic>
        <p:nvPicPr>
          <p:cNvPr id="52" name="Picture 2">
            <a:extLst>
              <a:ext uri="{FF2B5EF4-FFF2-40B4-BE49-F238E27FC236}">
                <a16:creationId xmlns:a16="http://schemas.microsoft.com/office/drawing/2014/main" id="{3597DD9F-41C3-43E5-B96F-D6056A2FFA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48738" y="979107"/>
            <a:ext cx="3077196" cy="20698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11" descr="6.png">
            <a:extLst>
              <a:ext uri="{FF2B5EF4-FFF2-40B4-BE49-F238E27FC236}">
                <a16:creationId xmlns:a16="http://schemas.microsoft.com/office/drawing/2014/main" id="{16F6998D-2147-4B04-95D2-672B061B03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011" y="464929"/>
            <a:ext cx="2636978" cy="309816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12">
            <a:extLst>
              <a:ext uri="{FF2B5EF4-FFF2-40B4-BE49-F238E27FC236}">
                <a16:creationId xmlns:a16="http://schemas.microsoft.com/office/drawing/2014/main" id="{14627AD1-7A15-44C9-B946-FB64BE6281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48689" y="634438"/>
            <a:ext cx="2251198" cy="275914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13">
            <a:extLst>
              <a:ext uri="{FF2B5EF4-FFF2-40B4-BE49-F238E27FC236}">
                <a16:creationId xmlns:a16="http://schemas.microsoft.com/office/drawing/2014/main" id="{EDA7DB9E-3AB7-484D-B863-572806FCE0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733" y="3601622"/>
            <a:ext cx="3025535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667" b="1">
                <a:latin typeface="宋体" panose="02010600030101010101" pitchFamily="2" charset="-122"/>
              </a:rPr>
              <a:t>北京奥运会会徽</a:t>
            </a:r>
          </a:p>
        </p:txBody>
      </p:sp>
      <p:sp>
        <p:nvSpPr>
          <p:cNvPr id="56" name="TextBox 14">
            <a:extLst>
              <a:ext uri="{FF2B5EF4-FFF2-40B4-BE49-F238E27FC236}">
                <a16:creationId xmlns:a16="http://schemas.microsoft.com/office/drawing/2014/main" id="{B3BF24A3-B217-42D8-BE91-3ACDB92FB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1521" y="3601622"/>
            <a:ext cx="3025535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667" b="1" dirty="0">
                <a:latin typeface="宋体" panose="02010600030101010101" pitchFamily="2" charset="-122"/>
              </a:rPr>
              <a:t>上海世博会会徽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A39B29B-213A-60B9-8151-DEFA405691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9827085" y="3283997"/>
            <a:ext cx="2273153" cy="446918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9BB693E-876B-D978-61BE-30DF5B887AB7}"/>
              </a:ext>
            </a:extLst>
          </p:cNvPr>
          <p:cNvSpPr txBox="1"/>
          <p:nvPr/>
        </p:nvSpPr>
        <p:spPr>
          <a:xfrm>
            <a:off x="1079500" y="4305300"/>
            <a:ext cx="2540000" cy="1764000"/>
          </a:xfrm>
          <a:prstGeom prst="roundRect">
            <a:avLst/>
          </a:prstGeom>
          <a:solidFill>
            <a:srgbClr val="FCEFDE"/>
          </a:solidFill>
          <a:ln w="19050">
            <a:solidFill>
              <a:srgbClr val="F9C675"/>
            </a:solidFill>
          </a:ln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2400" b="0" i="0" u="none" strike="noStrike" baseline="0" dirty="0">
                <a:latin typeface="FZKTK--GBK1-0"/>
              </a:rPr>
              <a:t>对称的五环有着和谐之美</a:t>
            </a:r>
            <a:r>
              <a:rPr lang="zh-CN" altLang="en-US" sz="2400" b="0" i="0" u="none" strike="noStrike" baseline="0" dirty="0">
                <a:latin typeface="FZSSK--GBK1-0"/>
              </a:rPr>
              <a:t>，</a:t>
            </a:r>
            <a:r>
              <a:rPr lang="zh-CN" altLang="en-US" sz="2400" b="0" i="0" u="none" strike="noStrike" baseline="0" dirty="0">
                <a:latin typeface="FZKTK--GBK1-0"/>
              </a:rPr>
              <a:t>不对称的中国印有着动感之美</a:t>
            </a:r>
            <a:r>
              <a:rPr lang="zh-CN" altLang="en-US" sz="2400" b="0" i="0" u="none" strike="noStrike" baseline="0" dirty="0">
                <a:latin typeface="FZSSK--GBK1-0"/>
              </a:rPr>
              <a:t>。</a:t>
            </a:r>
            <a:endParaRPr lang="zh-CN" altLang="en-US" sz="24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691A62-5002-54D9-01A6-B512673A0189}"/>
              </a:ext>
            </a:extLst>
          </p:cNvPr>
          <p:cNvSpPr txBox="1"/>
          <p:nvPr/>
        </p:nvSpPr>
        <p:spPr>
          <a:xfrm>
            <a:off x="4504288" y="4305300"/>
            <a:ext cx="2540000" cy="1764000"/>
          </a:xfrm>
          <a:prstGeom prst="roundRect">
            <a:avLst/>
          </a:prstGeom>
          <a:solidFill>
            <a:srgbClr val="FCEFDE"/>
          </a:solidFill>
          <a:ln w="19050">
            <a:solidFill>
              <a:srgbClr val="F9C675"/>
            </a:solidFill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dirty="0">
                <a:latin typeface="FZKTK--GBK1-0"/>
              </a:rPr>
              <a:t>徽标的上半部分像海水托着玉璧，下半部分是一个轴对称图形。</a:t>
            </a:r>
            <a:endParaRPr lang="zh-CN" altLang="en-US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E762E83-D170-0564-D2BD-875D37FA2807}"/>
              </a:ext>
            </a:extLst>
          </p:cNvPr>
          <p:cNvSpPr txBox="1"/>
          <p:nvPr/>
        </p:nvSpPr>
        <p:spPr>
          <a:xfrm>
            <a:off x="7833186" y="4305300"/>
            <a:ext cx="2908300" cy="2145268"/>
          </a:xfrm>
          <a:prstGeom prst="roundRect">
            <a:avLst/>
          </a:prstGeom>
          <a:solidFill>
            <a:srgbClr val="FCEFDE"/>
          </a:solidFill>
          <a:ln w="19050">
            <a:solidFill>
              <a:srgbClr val="F9C675"/>
            </a:solidFill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dirty="0">
                <a:latin typeface="FZKTK--GBK1-0"/>
              </a:rPr>
              <a:t>这是一位同学设计的，在艺术的世界中成长，展开翅膀拥抱未来，图案体现了对称美。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189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1" grpId="0" animBg="1"/>
      <p:bldP spid="51" grpId="1" animBg="1"/>
      <p:bldP spid="55" grpId="0"/>
      <p:bldP spid="56" grpId="0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>
            <a:extLst>
              <a:ext uri="{FF2B5EF4-FFF2-40B4-BE49-F238E27FC236}">
                <a16:creationId xmlns:a16="http://schemas.microsoft.com/office/drawing/2014/main" id="{06CB5132-1CD0-4BFC-920F-584658CFE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9978" y="1666959"/>
            <a:ext cx="7600157" cy="5847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2400" b="1" ker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/>
              <a:t>怎样才能设计出一个好的艺术节徽标呢？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C7B96F3-ABE7-DDAE-A2F8-FCD3229896D2}"/>
              </a:ext>
            </a:extLst>
          </p:cNvPr>
          <p:cNvGrpSpPr/>
          <p:nvPr/>
        </p:nvGrpSpPr>
        <p:grpSpPr>
          <a:xfrm>
            <a:off x="671717" y="482773"/>
            <a:ext cx="2384425" cy="898525"/>
            <a:chOff x="908027" y="302406"/>
            <a:chExt cx="2385295" cy="897776"/>
          </a:xfrm>
        </p:grpSpPr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88FC83DA-BC94-E6AD-9117-6130128D6614}"/>
                </a:ext>
              </a:extLst>
            </p:cNvPr>
            <p:cNvSpPr/>
            <p:nvPr/>
          </p:nvSpPr>
          <p:spPr>
            <a:xfrm>
              <a:off x="1498833" y="525338"/>
              <a:ext cx="1794489" cy="6457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buNone/>
              </a:pPr>
              <a:r>
                <a:rPr lang="zh-CN" altLang="en-US" sz="3600" b="1" dirty="0">
                  <a:solidFill>
                    <a:srgbClr val="E1911A"/>
                  </a:solidFill>
                  <a:latin typeface="黑体" panose="02010609060101010101" charset="-122"/>
                  <a:ea typeface="黑体" panose="02010609060101010101" charset="-122"/>
                </a:rPr>
                <a:t>想一想</a:t>
              </a:r>
            </a:p>
          </p:txBody>
        </p:sp>
        <p:pic>
          <p:nvPicPr>
            <p:cNvPr id="13" name="图片 18">
              <a:extLst>
                <a:ext uri="{FF2B5EF4-FFF2-40B4-BE49-F238E27FC236}">
                  <a16:creationId xmlns:a16="http://schemas.microsoft.com/office/drawing/2014/main" id="{DDE64A66-9A1B-AC2D-E734-0D267D3C54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8027" y="302406"/>
              <a:ext cx="624971" cy="8977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36D9A29C-3793-E903-0F35-0DE6DD0EF15B}"/>
              </a:ext>
            </a:extLst>
          </p:cNvPr>
          <p:cNvSpPr txBox="1"/>
          <p:nvPr/>
        </p:nvSpPr>
        <p:spPr>
          <a:xfrm>
            <a:off x="1352550" y="2506266"/>
            <a:ext cx="9486900" cy="33911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0000" indent="-457200" algn="l" eaLnBrk="1" hangingPunct="1">
              <a:lnSpc>
                <a:spcPct val="130000"/>
              </a:lnSpc>
            </a:pPr>
            <a:r>
              <a:rPr lang="en-US" altLang="zh-CN" sz="2800" b="1" i="0" u="none" strike="noStrike" baseline="0" dirty="0">
                <a:solidFill>
                  <a:srgbClr val="FF0000"/>
                </a:solidFill>
                <a:latin typeface="NEU-BZ-Regular"/>
              </a:rPr>
              <a:t>1. 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YBKSJW--GB1-0"/>
              </a:rPr>
              <a:t>每个徽标都要有一个与之相对应的名字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。</a:t>
            </a:r>
          </a:p>
          <a:p>
            <a:pPr marL="360000" indent="-457200" algn="l" eaLnBrk="1" hangingPunct="1">
              <a:lnSpc>
                <a:spcPct val="130000"/>
              </a:lnSpc>
            </a:pPr>
            <a:r>
              <a:rPr lang="en-US" altLang="zh-CN" sz="2800" b="1" i="0" u="none" strike="noStrike" baseline="0" dirty="0">
                <a:solidFill>
                  <a:srgbClr val="FF0000"/>
                </a:solidFill>
                <a:latin typeface="NEU-BZ-Regular"/>
              </a:rPr>
              <a:t>2. 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YBKSJW--GB1-0"/>
              </a:rPr>
              <a:t>每个节日或庆祝活动的徽标图案都要有一定的含义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，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YBKSJW--GB1-0"/>
              </a:rPr>
              <a:t>体现一定的主题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。</a:t>
            </a:r>
          </a:p>
          <a:p>
            <a:pPr marL="360000" indent="-457200" algn="l" eaLnBrk="1" hangingPunct="1">
              <a:lnSpc>
                <a:spcPct val="130000"/>
              </a:lnSpc>
            </a:pPr>
            <a:r>
              <a:rPr lang="en-US" altLang="zh-CN" sz="2800" b="1" i="0" u="none" strike="noStrike" baseline="0" dirty="0">
                <a:solidFill>
                  <a:srgbClr val="FF0000"/>
                </a:solidFill>
                <a:latin typeface="NEU-BZ-Regular"/>
              </a:rPr>
              <a:t>3. 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YBKSJW--GB1-0"/>
              </a:rPr>
              <a:t>设计图案可以利用轴对称图形的对称美这一特点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。</a:t>
            </a:r>
          </a:p>
          <a:p>
            <a:pPr marL="360000" indent="-457200" algn="l" eaLnBrk="1" hangingPunct="1">
              <a:lnSpc>
                <a:spcPct val="130000"/>
              </a:lnSpc>
            </a:pPr>
            <a:r>
              <a:rPr lang="en-US" altLang="zh-CN" sz="2800" b="1" i="0" u="none" strike="noStrike" baseline="0" dirty="0">
                <a:solidFill>
                  <a:srgbClr val="FF0000"/>
                </a:solidFill>
                <a:latin typeface="NEU-BZ-Regular"/>
              </a:rPr>
              <a:t>4. 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YBKSJW--GB1-0"/>
              </a:rPr>
              <a:t>设计徽标可以通过文字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、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YBKSJW--GB1-0"/>
              </a:rPr>
              <a:t>图形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、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YBKSJW--GB1-0"/>
              </a:rPr>
              <a:t>色彩等元素来展现一定的特点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。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72240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8F593A3C-F195-460D-B453-70C24D15DDA7}"/>
              </a:ext>
            </a:extLst>
          </p:cNvPr>
          <p:cNvSpPr/>
          <p:nvPr/>
        </p:nvSpPr>
        <p:spPr>
          <a:xfrm>
            <a:off x="1999906" y="983029"/>
            <a:ext cx="7039319" cy="221483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kern="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1. </a:t>
            </a:r>
            <a:r>
              <a:rPr lang="zh-CN" altLang="en-US" sz="3200" b="1" kern="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设计艺术节的徽标并画在方格纸上。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kern="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2. </a:t>
            </a:r>
            <a:r>
              <a:rPr lang="zh-CN" altLang="en-US" sz="3200" b="1" kern="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给徽标起个能体现主题的名字。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kern="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3. </a:t>
            </a:r>
            <a:r>
              <a:rPr lang="zh-CN" altLang="en-US" sz="3200" b="1" kern="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可以全部或部分是轴对称图形。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12AFD1B-B4A6-432E-808E-7AEDCBBD1C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568" y="3470034"/>
            <a:ext cx="5385455" cy="3048560"/>
          </a:xfrm>
          <a:prstGeom prst="rect">
            <a:avLst/>
          </a:prstGeom>
        </p:spPr>
      </p:pic>
      <p:sp>
        <p:nvSpPr>
          <p:cNvPr id="7" name="AutoShape 7">
            <a:extLst>
              <a:ext uri="{FF2B5EF4-FFF2-40B4-BE49-F238E27FC236}">
                <a16:creationId xmlns:a16="http://schemas.microsoft.com/office/drawing/2014/main" id="{9098BD26-6551-6506-EE3F-8F9EC6854E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3906" y="237518"/>
            <a:ext cx="2357844" cy="648552"/>
          </a:xfrm>
          <a:prstGeom prst="roundRect">
            <a:avLst>
              <a:gd name="adj" fmla="val 50000"/>
            </a:avLst>
          </a:prstGeom>
          <a:solidFill>
            <a:srgbClr val="FDD67A"/>
          </a:solidFill>
          <a:ln w="952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latin typeface="宋体" panose="02010600030101010101" pitchFamily="2" charset="-122"/>
              </a:rPr>
              <a:t>解决问题</a:t>
            </a:r>
          </a:p>
        </p:txBody>
      </p:sp>
    </p:spTree>
    <p:extLst>
      <p:ext uri="{BB962C8B-B14F-4D97-AF65-F5344CB8AC3E}">
        <p14:creationId xmlns:p14="http://schemas.microsoft.com/office/powerpoint/2010/main" val="367797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vQPnBbQyL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1.25 微课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3200" b="1" dirty="0">
            <a:latin typeface="+mn-lt"/>
            <a:ea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4651</TotalTime>
  <Words>495</Words>
  <Application>Microsoft Office PowerPoint</Application>
  <PresentationFormat>宽屏</PresentationFormat>
  <Paragraphs>47</Paragraphs>
  <Slides>18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FZKTK--GBK1-0</vt:lpstr>
      <vt:lpstr>FZSSK--GBK1-0</vt:lpstr>
      <vt:lpstr>FZYBKSJW--GB1-0</vt:lpstr>
      <vt:lpstr>NEU-BZ-Regular</vt:lpstr>
      <vt:lpstr>仓耳渔阳体 W05</vt:lpstr>
      <vt:lpstr>等线</vt:lpstr>
      <vt:lpstr>黑体</vt:lpstr>
      <vt:lpstr>华文细黑</vt:lpstr>
      <vt:lpstr>楷体</vt:lpstr>
      <vt:lpstr>宋体</vt:lpstr>
      <vt:lpstr>微软雅黑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Admin</cp:lastModifiedBy>
  <cp:revision>798</cp:revision>
  <dcterms:created xsi:type="dcterms:W3CDTF">2016-01-14T07:05:12Z</dcterms:created>
  <dcterms:modified xsi:type="dcterms:W3CDTF">2025-11-17T03:59:28Z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